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НКО\Ассоциация ТОС\ДИЗАЙН\2023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" y="836712"/>
            <a:ext cx="90878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endParaRPr lang="ru-RU" sz="3600" b="1"/>
          </a:p>
          <a:p>
            <a:pPr marL="0" indent="0" algn="ctr">
              <a:buNone/>
              <a:defRPr/>
            </a:pPr>
            <a:r>
              <a:rPr lang="ru-RU" sz="3600" b="1"/>
              <a:t>ОСНОВНОЙ ПРИНЦИП- </a:t>
            </a:r>
            <a:endParaRPr/>
          </a:p>
          <a:p>
            <a:pPr marL="0" indent="0" algn="ctr">
              <a:buNone/>
              <a:defRPr/>
            </a:pPr>
            <a:r>
              <a:rPr lang="ru-RU" sz="3600" b="1"/>
              <a:t>ЭТО ПРИНЦИП ПАРТНЕРСКИХ ВЗАИМООТНОШЕНИЙ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22981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 b="1" i="1"/>
              <a:t>Для населения самоуправляющейся территории: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000" b="1" dirty="0" smtClean="0"/>
              <a:t>Вовлечение жителей в развитие своих территорий </a:t>
            </a:r>
          </a:p>
          <a:p>
            <a:pPr marL="45720" lvl="0" indent="0">
              <a:buNone/>
              <a:defRPr/>
            </a:pPr>
            <a:r>
              <a:rPr lang="ru-RU" sz="1600" dirty="0" smtClean="0"/>
              <a:t>Каждый </a:t>
            </a:r>
            <a:r>
              <a:rPr lang="ru-RU" sz="1600" dirty="0"/>
              <a:t>житель может заявить о важной для него лично проблеме и принять непосредственное участие в ее решении.</a:t>
            </a:r>
            <a:endParaRPr sz="1600" dirty="0"/>
          </a:p>
          <a:p>
            <a:pPr lvl="0">
              <a:defRPr/>
            </a:pPr>
            <a:endParaRPr lang="ru-RU" sz="2000" dirty="0"/>
          </a:p>
          <a:p>
            <a:pPr lvl="0">
              <a:defRPr/>
            </a:pPr>
            <a:r>
              <a:rPr lang="ru-RU" sz="2000" b="1" dirty="0" smtClean="0"/>
              <a:t>Раскрытие прогрессивного потенциала населения </a:t>
            </a:r>
          </a:p>
          <a:p>
            <a:pPr marL="45720" lvl="0" indent="0">
              <a:buNone/>
              <a:defRPr/>
            </a:pPr>
            <a:r>
              <a:rPr lang="ru-RU" sz="1600" dirty="0" smtClean="0"/>
              <a:t>Каждый </a:t>
            </a:r>
            <a:r>
              <a:rPr lang="ru-RU" sz="1600" dirty="0"/>
              <a:t>житель может реализовать свой личный потенциал для улучшения качества жизни на своей территории и заслужить тем самым уважение соседей</a:t>
            </a:r>
            <a:r>
              <a:rPr lang="ru-RU" sz="1600" dirty="0" smtClean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1326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 b="1" i="1"/>
              <a:t>Для муниципального образования:</a:t>
            </a:r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1800" dirty="0" smtClean="0"/>
              <a:t>Гарантия </a:t>
            </a:r>
            <a:r>
              <a:rPr lang="ru-RU" sz="1800" dirty="0"/>
              <a:t>участия жителей в решении наиболее острых проблем территории в различных социально-значимых сферах.</a:t>
            </a:r>
            <a:endParaRPr dirty="0"/>
          </a:p>
          <a:p>
            <a:pPr lvl="0">
              <a:defRPr/>
            </a:pPr>
            <a:r>
              <a:rPr lang="ru-RU" sz="1800" dirty="0"/>
              <a:t>Механизм оздоровления социального климата, повышения уровня удовлетворенности граждан условиями жизни в муниципалитете.</a:t>
            </a:r>
          </a:p>
          <a:p>
            <a:pPr lvl="0">
              <a:defRPr/>
            </a:pPr>
            <a:endParaRPr lang="ru-RU" sz="1800" dirty="0"/>
          </a:p>
          <a:p>
            <a:pPr lvl="0">
              <a:defRPr/>
            </a:pPr>
            <a:r>
              <a:rPr lang="ru-RU" sz="1800" dirty="0"/>
              <a:t>Механизм воспитания грамотного, социально ответственного и активного гражданина.</a:t>
            </a:r>
          </a:p>
          <a:p>
            <a:pPr lvl="0"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278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endParaRPr lang="ru-RU" sz="2400" b="1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endParaRPr lang="ru-RU" sz="3600" b="1"/>
          </a:p>
          <a:p>
            <a:pPr marL="0" indent="0" algn="ctr">
              <a:buNone/>
              <a:defRPr/>
            </a:pPr>
            <a:endParaRPr lang="ru-RU" sz="3600" b="1"/>
          </a:p>
          <a:p>
            <a:pPr marL="0" indent="0" algn="ctr">
              <a:buNone/>
              <a:defRPr/>
            </a:pPr>
            <a:r>
              <a:rPr lang="ru-RU" sz="3600" b="1"/>
              <a:t>СТЕРИОТИПЫ О ТОС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33828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800" b="1">
                <a:latin typeface="Arial"/>
              </a:rPr>
              <a:t>Как создать </a:t>
            </a:r>
            <a:endParaRPr/>
          </a:p>
          <a:p>
            <a:pPr marL="0" indent="0" algn="ctr">
              <a:buNone/>
              <a:defRPr/>
            </a:pPr>
            <a:r>
              <a:rPr lang="ru-RU" sz="4800" b="1">
                <a:latin typeface="Arial"/>
              </a:rPr>
              <a:t>ТОС за 10 шагов</a:t>
            </a:r>
          </a:p>
        </p:txBody>
      </p:sp>
    </p:spTree>
    <p:extLst>
      <p:ext uri="{BB962C8B-B14F-4D97-AF65-F5344CB8AC3E}">
        <p14:creationId xmlns:p14="http://schemas.microsoft.com/office/powerpoint/2010/main" val="34927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endParaRPr lang="ru-RU" sz="3600" b="1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sz="3600" b="1">
                <a:solidFill>
                  <a:srgbClr val="FF0000"/>
                </a:solidFill>
              </a:rPr>
              <a:t>Шаг 0: Изучить нормативно-правовую базу по формированию ТОС.</a:t>
            </a:r>
            <a:endParaRPr lang="ru-RU" sz="360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sz="3600" b="1">
                <a:solidFill>
                  <a:srgbClr val="FF0000"/>
                </a:solidFill>
              </a:rPr>
              <a:t> </a:t>
            </a:r>
            <a:endParaRPr lang="ru-RU" sz="360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FF0000"/>
                </a:solidFill>
              </a:rPr>
              <a:t>Шаг 1. </a:t>
            </a:r>
            <a:r>
              <a:rPr lang="ru-RU" b="1"/>
              <a:t>Создать инициативную группу граждан</a:t>
            </a:r>
            <a:r>
              <a:rPr lang="ru-RU"/>
              <a:t>, проживающих на территории (не менее 3-х человек), оформить и подписать всеми членами инициативной группы </a:t>
            </a:r>
            <a:r>
              <a:rPr lang="ru-RU" b="1" i="1"/>
              <a:t>в тот же день</a:t>
            </a:r>
            <a:r>
              <a:rPr lang="ru-RU"/>
              <a:t> протокол о ее создании, выбрать уполномоченного представителя.</a:t>
            </a:r>
            <a:endParaRPr/>
          </a:p>
          <a:p>
            <a:pPr marL="0" indent="0" algn="ctr">
              <a:buNone/>
              <a:defRPr/>
            </a:pPr>
            <a:r>
              <a:rPr lang="ru-RU" b="1">
                <a:solidFill>
                  <a:srgbClr val="FF0000"/>
                </a:solidFill>
              </a:rPr>
              <a:t> </a:t>
            </a:r>
            <a:endParaRPr lang="ru-RU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  <a:defRPr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Шаг 2.</a:t>
            </a:r>
            <a:r>
              <a:rPr lang="ru-RU" sz="2800" b="1" dirty="0"/>
              <a:t> Обратиться в Администрацию </a:t>
            </a:r>
            <a:r>
              <a:rPr lang="ru-RU" sz="2800" b="1" dirty="0" err="1" smtClean="0"/>
              <a:t>муниципалиета</a:t>
            </a:r>
            <a:r>
              <a:rPr lang="ru-RU" sz="2800" dirty="0" smtClean="0"/>
              <a:t> </a:t>
            </a:r>
            <a:r>
              <a:rPr lang="ru-RU" sz="2800" b="1" dirty="0"/>
              <a:t>с заявлением </a:t>
            </a:r>
            <a:r>
              <a:rPr lang="ru-RU" sz="2800" i="1" dirty="0"/>
              <a:t>(на имя Главы)</a:t>
            </a:r>
            <a:r>
              <a:rPr lang="ru-RU" sz="2800" b="1" dirty="0"/>
              <a:t> </a:t>
            </a:r>
            <a:r>
              <a:rPr lang="ru-RU" sz="2800" dirty="0"/>
              <a:t>о предоставлении информации о численности населения или определить самим численность опросным методом.</a:t>
            </a:r>
            <a:endParaRPr dirty="0"/>
          </a:p>
          <a:p>
            <a:pPr marL="0" indent="0" algn="ctr">
              <a:buNone/>
              <a:defRPr/>
            </a:pPr>
            <a:r>
              <a:rPr lang="ru-RU" sz="2800" dirty="0"/>
              <a:t>Приложить </a:t>
            </a:r>
            <a:r>
              <a:rPr lang="ru-RU" sz="2800" b="1" dirty="0"/>
              <a:t>протокол</a:t>
            </a:r>
            <a:r>
              <a:rPr lang="ru-RU" sz="2800" dirty="0"/>
              <a:t> о создании инициативной группы.</a:t>
            </a:r>
            <a:endParaRPr dirty="0"/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 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ru-RU" sz="2400" b="1">
                <a:solidFill>
                  <a:srgbClr val="FF0000"/>
                </a:solidFill>
              </a:rPr>
              <a:t>Шаг 3. </a:t>
            </a:r>
            <a:r>
              <a:rPr lang="ru-RU" sz="2400" b="1"/>
              <a:t>Получить ответ от Администрации</a:t>
            </a:r>
            <a:r>
              <a:rPr lang="ru-RU" sz="2400"/>
              <a:t>. </a:t>
            </a:r>
            <a:endParaRPr/>
          </a:p>
          <a:p>
            <a:pPr marL="0" indent="0" algn="ctr">
              <a:buNone/>
              <a:defRPr/>
            </a:pPr>
            <a:r>
              <a:rPr lang="ru-RU" sz="2400"/>
              <a:t>В течение 30-ти календарных дней Администрация рассматривает документы и направляет уполномоченному представителю инициативной группы граждан запрашиваемую информацию. Если предложенные границы территории, где предполагается осуществление ТОС не соответствуют требованиям, то предлагаются иные границы территории осуществления ТОС. </a:t>
            </a:r>
            <a:endParaRPr lang="ru-RU"/>
          </a:p>
          <a:p>
            <a:pPr marL="0" indent="0" algn="ctr">
              <a:buNone/>
              <a:defRPr/>
            </a:pPr>
            <a:r>
              <a:rPr lang="ru-RU" sz="3600" b="1">
                <a:solidFill>
                  <a:srgbClr val="FF0000"/>
                </a:solidFill>
              </a:rPr>
              <a:t> </a:t>
            </a:r>
            <a:endParaRPr lang="ru-RU" sz="360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Шаг 4. </a:t>
            </a:r>
            <a:r>
              <a:rPr lang="ru-RU" sz="2000" b="1" dirty="0"/>
              <a:t>Провести первое собрание инициативной группы. </a:t>
            </a:r>
            <a:endParaRPr lang="ru-RU" sz="2000" dirty="0"/>
          </a:p>
          <a:p>
            <a:pPr marL="0" indent="0" algn="ctr">
              <a:buNone/>
              <a:defRPr/>
            </a:pPr>
            <a:endParaRPr lang="ru-RU" sz="2000" dirty="0"/>
          </a:p>
          <a:p>
            <a:pPr marL="0" indent="0">
              <a:buNone/>
              <a:defRPr/>
            </a:pPr>
            <a:r>
              <a:rPr lang="ru-RU" sz="2000" dirty="0"/>
              <a:t>На собрании: </a:t>
            </a:r>
            <a:endParaRPr dirty="0"/>
          </a:p>
          <a:p>
            <a:pPr>
              <a:defRPr/>
            </a:pPr>
            <a:r>
              <a:rPr lang="ru-RU" sz="1800" dirty="0"/>
              <a:t>принять решение о проведении </a:t>
            </a:r>
            <a:r>
              <a:rPr lang="ru-RU" sz="1800" b="1" dirty="0"/>
              <a:t>учредительного собрания граждан</a:t>
            </a:r>
            <a:r>
              <a:rPr lang="ru-RU" sz="1800" dirty="0"/>
              <a:t> (если численность населения, проживающего на соответствующей территории, </a:t>
            </a:r>
            <a:r>
              <a:rPr lang="ru-RU" sz="1800" b="1" dirty="0"/>
              <a:t>не более 100 человек</a:t>
            </a:r>
            <a:r>
              <a:rPr lang="ru-RU" sz="1800" dirty="0"/>
              <a:t>) или </a:t>
            </a:r>
            <a:r>
              <a:rPr lang="ru-RU" sz="1800" b="1" dirty="0"/>
              <a:t>учредительной конференции граждан (собрания делегатов)</a:t>
            </a:r>
            <a:r>
              <a:rPr lang="ru-RU" sz="1800" dirty="0"/>
              <a:t> (если численность населения, проживающего на соответствующей территории, </a:t>
            </a:r>
            <a:r>
              <a:rPr lang="ru-RU" sz="1800" b="1" dirty="0"/>
              <a:t>более 100 человек</a:t>
            </a:r>
            <a:r>
              <a:rPr lang="ru-RU" sz="1800" dirty="0"/>
              <a:t>);</a:t>
            </a:r>
            <a:endParaRPr dirty="0"/>
          </a:p>
          <a:p>
            <a:pPr>
              <a:defRPr/>
            </a:pPr>
            <a:r>
              <a:rPr lang="ru-RU" sz="1800" dirty="0"/>
              <a:t>определить </a:t>
            </a:r>
            <a:r>
              <a:rPr lang="ru-RU" sz="1800" b="1" dirty="0"/>
              <a:t>форму</a:t>
            </a:r>
            <a:r>
              <a:rPr lang="ru-RU" sz="1800" dirty="0"/>
              <a:t> </a:t>
            </a:r>
            <a:r>
              <a:rPr lang="ru-RU" sz="1800" b="1" dirty="0"/>
              <a:t>проведения</a:t>
            </a:r>
            <a:r>
              <a:rPr lang="ru-RU" sz="1800" dirty="0"/>
              <a:t> собрания (очная или заочная);</a:t>
            </a:r>
            <a:endParaRPr dirty="0"/>
          </a:p>
          <a:p>
            <a:pPr>
              <a:defRPr/>
            </a:pPr>
            <a:r>
              <a:rPr lang="ru-RU" sz="1800" dirty="0"/>
              <a:t>подготовить </a:t>
            </a:r>
            <a:r>
              <a:rPr lang="ru-RU" sz="1800" b="1" dirty="0"/>
              <a:t>проекты</a:t>
            </a:r>
            <a:r>
              <a:rPr lang="ru-RU" sz="1800" dirty="0"/>
              <a:t> необходимых </a:t>
            </a:r>
            <a:r>
              <a:rPr lang="ru-RU" sz="1800" b="1" dirty="0"/>
              <a:t>документов</a:t>
            </a:r>
            <a:r>
              <a:rPr lang="ru-RU" sz="1800" dirty="0"/>
              <a:t> (проект устава ТОС и других решений учредительного собрания граждан или учредительной конференции граждан (собрания делегатов);</a:t>
            </a:r>
            <a:endParaRPr dirty="0"/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 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b="1" dirty="0"/>
              <a:t>ТОС</a:t>
            </a:r>
            <a:r>
              <a:rPr lang="ru-RU" sz="2000" dirty="0"/>
              <a:t> — территориальное общественное </a:t>
            </a:r>
            <a:r>
              <a:rPr lang="ru-RU" sz="2000" dirty="0" smtClean="0"/>
              <a:t>самоуправление</a:t>
            </a: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 smtClean="0"/>
              <a:t>ФЗ-131 </a:t>
            </a:r>
            <a:r>
              <a:rPr lang="ru-RU" sz="2000" dirty="0"/>
              <a:t>«Об общих принципах организации местного самоуправления в Российской Федерации» предусмотрено, что одной из форм участия населения в осуществлении местного самоуправления является территориальное общественное самоуправление (ТОС).</a:t>
            </a:r>
            <a:endParaRPr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3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2000" b="1">
                <a:solidFill>
                  <a:srgbClr val="FF0000"/>
                </a:solidFill>
              </a:rPr>
              <a:t>Шаг 5.ЕСЛИ ПРОЖИВАЕТ БОЛЕЕ 100 чел</a:t>
            </a:r>
            <a:r>
              <a:rPr lang="ru-RU" sz="2000" b="1"/>
              <a:t>.</a:t>
            </a:r>
            <a:endParaRPr lang="ru-RU" sz="2000"/>
          </a:p>
          <a:p>
            <a:pPr marL="0" lvl="0" indent="0">
              <a:buNone/>
              <a:defRPr/>
            </a:pPr>
            <a:endParaRPr lang="ru-RU" sz="2000" b="1"/>
          </a:p>
          <a:p>
            <a:pPr marL="0" lvl="0" indent="0">
              <a:buNone/>
              <a:defRPr/>
            </a:pPr>
            <a:r>
              <a:rPr lang="ru-RU" sz="2000" b="1"/>
              <a:t>Провести собрание об избранию делегатов опросным методом. </a:t>
            </a:r>
            <a:endParaRPr/>
          </a:p>
          <a:p>
            <a:pPr lvl="0">
              <a:defRPr/>
            </a:pPr>
            <a:r>
              <a:rPr lang="ru-RU" sz="2000"/>
              <a:t>Избрать делегатов в пропорциях проживания людей</a:t>
            </a:r>
            <a:endParaRPr/>
          </a:p>
          <a:p>
            <a:pPr lvl="1">
              <a:defRPr/>
            </a:pPr>
            <a:r>
              <a:rPr lang="ru-RU" sz="1600"/>
              <a:t>Один делегат представляет не менее 10 чел и не более 50 чел. </a:t>
            </a:r>
            <a:endParaRPr/>
          </a:p>
          <a:p>
            <a:pPr>
              <a:defRPr/>
            </a:pPr>
            <a:r>
              <a:rPr lang="ru-RU" sz="2000"/>
              <a:t>Оформить протокол избрания делегатов</a:t>
            </a:r>
            <a:endParaRPr/>
          </a:p>
          <a:p>
            <a:pPr lvl="1">
              <a:defRPr/>
            </a:pPr>
            <a:endParaRPr lang="ru-RU" sz="1600"/>
          </a:p>
          <a:p>
            <a:pPr marL="0" indent="0" algn="ctr">
              <a:buNone/>
              <a:defRPr/>
            </a:pPr>
            <a:r>
              <a:rPr lang="ru-RU" sz="2000" b="1">
                <a:solidFill>
                  <a:srgbClr val="FF0000"/>
                </a:solidFill>
              </a:rPr>
              <a:t> </a:t>
            </a:r>
            <a:endParaRPr lang="ru-RU" sz="200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endParaRPr lang="ru-RU" sz="3600" b="1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sz="3600" b="1">
                <a:solidFill>
                  <a:srgbClr val="FF0000"/>
                </a:solidFill>
              </a:rPr>
              <a:t>Шаг 6. Провести учредительное собрание/конференцию граждан (собрание делегатов).</a:t>
            </a:r>
            <a:endParaRPr/>
          </a:p>
          <a:p>
            <a:pPr marL="0" indent="0" algn="ctr">
              <a:buNone/>
              <a:defRPr/>
            </a:pPr>
            <a:r>
              <a:rPr lang="ru-RU" sz="3600" b="1">
                <a:solidFill>
                  <a:srgbClr val="FF0000"/>
                </a:solidFill>
              </a:rPr>
              <a:t>Возможно проведение Учредительной конференции заочным способом. </a:t>
            </a:r>
            <a:endParaRPr lang="ru-RU" sz="360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sz="3600" b="1">
                <a:solidFill>
                  <a:srgbClr val="FF0000"/>
                </a:solidFill>
              </a:rPr>
              <a:t> </a:t>
            </a:r>
            <a:endParaRPr lang="ru-RU" sz="360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sz="2400" b="1">
                <a:solidFill>
                  <a:srgbClr val="FF0000"/>
                </a:solidFill>
              </a:rPr>
              <a:t>Шаг 7. </a:t>
            </a:r>
            <a:r>
              <a:rPr lang="ru-RU" sz="2400" b="1"/>
              <a:t>Обратиться в Совет депутатов для установления границ ТОС.</a:t>
            </a:r>
            <a:endParaRPr lang="ru-RU" sz="2400"/>
          </a:p>
          <a:p>
            <a:pPr marL="0" indent="0">
              <a:buNone/>
              <a:defRPr/>
            </a:pPr>
            <a:r>
              <a:rPr lang="ru-RU" sz="2400"/>
              <a:t>Подготовить и направить:</a:t>
            </a:r>
            <a:endParaRPr/>
          </a:p>
          <a:p>
            <a:pPr>
              <a:defRPr/>
            </a:pPr>
            <a:r>
              <a:rPr lang="ru-RU" sz="2400" b="1"/>
              <a:t>заявление об установлении границ территории</a:t>
            </a:r>
            <a:r>
              <a:rPr lang="ru-RU" sz="2400"/>
              <a:t>, на которой предполагается осуществление ТОС;</a:t>
            </a:r>
            <a:endParaRPr/>
          </a:p>
          <a:p>
            <a:pPr>
              <a:defRPr/>
            </a:pPr>
            <a:r>
              <a:rPr lang="ru-RU" sz="2400" b="1"/>
              <a:t>схему описания границ и перечень адресообразующих элементов</a:t>
            </a:r>
            <a:r>
              <a:rPr lang="ru-RU" sz="2400"/>
              <a:t> </a:t>
            </a:r>
            <a:r>
              <a:rPr lang="ru-RU" sz="2400" b="1"/>
              <a:t>территории</a:t>
            </a:r>
            <a:r>
              <a:rPr lang="ru-RU" sz="2400"/>
              <a:t>, на которой предполагается осуществление ТОС;</a:t>
            </a:r>
            <a:endParaRPr/>
          </a:p>
          <a:p>
            <a:pPr>
              <a:defRPr/>
            </a:pPr>
            <a:r>
              <a:rPr lang="ru-RU" sz="2400" b="1"/>
              <a:t>копию протокола</a:t>
            </a:r>
            <a:r>
              <a:rPr lang="ru-RU" sz="2400"/>
              <a:t> </a:t>
            </a:r>
            <a:r>
              <a:rPr lang="ru-RU" sz="2400" b="1"/>
              <a:t>собрания/конференции граждан</a:t>
            </a:r>
            <a:r>
              <a:rPr lang="ru-RU" sz="2400"/>
              <a:t> (собрания делегатов) по вопросам организации ТОС.</a:t>
            </a:r>
            <a:endParaRPr/>
          </a:p>
          <a:p>
            <a:pPr marL="0" indent="0" algn="ctr">
              <a:buNone/>
              <a:defRPr/>
            </a:pPr>
            <a:r>
              <a:rPr lang="ru-RU" sz="2800" b="1">
                <a:solidFill>
                  <a:srgbClr val="FF0000"/>
                </a:solidFill>
              </a:rPr>
              <a:t> </a:t>
            </a:r>
            <a:endParaRPr lang="ru-RU" sz="280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FF0000"/>
                </a:solidFill>
              </a:rPr>
              <a:t>Шаг 8. </a:t>
            </a:r>
            <a:r>
              <a:rPr lang="ru-RU" b="1"/>
              <a:t>Получить ответ от Совета депутатов. </a:t>
            </a:r>
            <a:endParaRPr lang="ru-RU"/>
          </a:p>
          <a:p>
            <a:pPr marL="0" indent="0" algn="ctr">
              <a:buNone/>
              <a:defRPr/>
            </a:pPr>
            <a:r>
              <a:rPr lang="ru-RU"/>
              <a:t>В течение 30-дней Совет депутатов рассматривает полученные документы и принимает решение об установлении границ территории, на которой осуществляется ТОС, либо направляет письменный обоснованный отказ. </a:t>
            </a:r>
            <a:r>
              <a:rPr lang="ru-RU" b="1">
                <a:solidFill>
                  <a:srgbClr val="FF0000"/>
                </a:solidFill>
              </a:rPr>
              <a:t> </a:t>
            </a:r>
            <a:endParaRPr lang="ru-RU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70559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ru-RU" sz="3300" b="1" dirty="0">
                <a:solidFill>
                  <a:srgbClr val="FF0000"/>
                </a:solidFill>
              </a:rPr>
              <a:t>Шаг 9.</a:t>
            </a:r>
            <a:r>
              <a:rPr lang="ru-RU" sz="3300" b="1" dirty="0"/>
              <a:t> Подготовить и направить в Администрацию района необходимые документы для регистрации устава </a:t>
            </a:r>
            <a:r>
              <a:rPr lang="ru-RU" sz="3300" b="1" dirty="0" smtClean="0"/>
              <a:t>ТОС</a:t>
            </a:r>
            <a:endParaRPr lang="ru-RU" sz="33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r>
              <a:rPr lang="ru-RU" sz="2600" dirty="0"/>
              <a:t>Предоставить следующие документы:</a:t>
            </a:r>
            <a:endParaRPr sz="3200" dirty="0"/>
          </a:p>
          <a:p>
            <a:pPr>
              <a:defRPr/>
            </a:pPr>
            <a:r>
              <a:rPr lang="ru-RU" dirty="0"/>
              <a:t>письменное заявление, подписанное заявителем;</a:t>
            </a:r>
            <a:endParaRPr sz="2900" dirty="0"/>
          </a:p>
          <a:p>
            <a:pPr>
              <a:defRPr/>
            </a:pPr>
            <a:r>
              <a:rPr lang="ru-RU" dirty="0"/>
              <a:t> устав ТОС в трех (четырех – для ТОС с правами юридического лица) экземплярах;</a:t>
            </a:r>
            <a:endParaRPr sz="2900" dirty="0"/>
          </a:p>
          <a:p>
            <a:pPr>
              <a:defRPr/>
            </a:pPr>
            <a:r>
              <a:rPr lang="ru-RU" dirty="0"/>
              <a:t>протокол собрания/конференции граждан (собрания делегатов), на которых принято решение об утверждении устава ТОС </a:t>
            </a:r>
            <a:r>
              <a:rPr lang="ru-RU" i="1" dirty="0"/>
              <a:t>(в 2-х экземплярах);</a:t>
            </a:r>
            <a:endParaRPr lang="ru-RU" dirty="0"/>
          </a:p>
          <a:p>
            <a:pPr>
              <a:defRPr/>
            </a:pPr>
            <a:r>
              <a:rPr lang="ru-RU" dirty="0"/>
              <a:t>копию решения Совета депутатов, устанавливающего границы территории, на которой осуществляется ТОС;</a:t>
            </a:r>
            <a:endParaRPr sz="2900" dirty="0"/>
          </a:p>
          <a:p>
            <a:pPr>
              <a:defRPr/>
            </a:pPr>
            <a:r>
              <a:rPr lang="ru-RU" i="1" dirty="0"/>
              <a:t>в случае проведения собрания делегатов</a:t>
            </a:r>
            <a:r>
              <a:rPr lang="ru-RU" dirty="0"/>
              <a:t> - протокол собрания граждан, на котором избраны делегаты для участия в учредительной конференции граждан (собрании делегатов), либо протокол избрания делегатов опросным методом, в двух экземплярах – в случае их избрания</a:t>
            </a:r>
            <a:r>
              <a:rPr lang="ru-RU" dirty="0" smtClean="0"/>
              <a:t>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FF0000"/>
                </a:solidFill>
              </a:rPr>
              <a:t>Шаг 10. </a:t>
            </a:r>
            <a:r>
              <a:rPr lang="ru-RU" b="1"/>
              <a:t>Получить распоряжение Администрации райна  о регистрации устава ТОС.</a:t>
            </a:r>
            <a:endParaRPr lang="ru-RU"/>
          </a:p>
          <a:p>
            <a:pPr marL="0" indent="0" algn="ctr">
              <a:buNone/>
              <a:defRPr/>
            </a:pPr>
            <a:r>
              <a:rPr lang="ru-RU"/>
              <a:t>Регистрация устава ТОС осуществляется в течение 30-ти дней со дня представления в Администрацию района документов.</a:t>
            </a:r>
            <a:r>
              <a:rPr lang="ru-RU" b="1"/>
              <a:t> </a:t>
            </a:r>
            <a:endParaRPr lang="ru-RU"/>
          </a:p>
          <a:p>
            <a:pPr marL="0" indent="0" algn="ctr">
              <a:buNone/>
              <a:defRPr/>
            </a:pPr>
            <a:r>
              <a:rPr lang="ru-RU" b="1">
                <a:solidFill>
                  <a:srgbClr val="FF0000"/>
                </a:solidFill>
              </a:rPr>
              <a:t> </a:t>
            </a:r>
            <a:endParaRPr lang="ru-RU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r>
              <a:rPr lang="ru-RU" sz="4000" b="1"/>
              <a:t>10 шагов к созданию ТОС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FF0000"/>
                </a:solidFill>
              </a:rPr>
              <a:t>Шаг 1</a:t>
            </a:r>
            <a:r>
              <a:rPr lang="en-US" b="1">
                <a:solidFill>
                  <a:srgbClr val="FF0000"/>
                </a:solidFill>
              </a:rPr>
              <a:t>1 (</a:t>
            </a:r>
            <a:r>
              <a:rPr lang="ru-RU" b="1">
                <a:solidFill>
                  <a:srgbClr val="FF0000"/>
                </a:solidFill>
              </a:rPr>
              <a:t>ДОПОЛНТЕЛЬНЫЙ</a:t>
            </a:r>
            <a:r>
              <a:rPr lang="en-US" b="1">
                <a:solidFill>
                  <a:srgbClr val="FF0000"/>
                </a:solidFill>
              </a:rPr>
              <a:t>)</a:t>
            </a:r>
            <a:r>
              <a:rPr lang="ru-RU" b="1">
                <a:solidFill>
                  <a:srgbClr val="FF0000"/>
                </a:solidFill>
              </a:rPr>
              <a:t>. </a:t>
            </a:r>
            <a:endParaRPr/>
          </a:p>
          <a:p>
            <a:pPr marL="0" indent="0" algn="ctr">
              <a:buNone/>
              <a:defRPr/>
            </a:pPr>
            <a:r>
              <a:rPr lang="ru-RU" b="1"/>
              <a:t>Если ТОС предполагает создания юрлица, то необходимо подать документы в МинЮст РА. </a:t>
            </a:r>
            <a:endParaRPr/>
          </a:p>
          <a:p>
            <a:pPr marL="0" indent="0" algn="ctr">
              <a:buNone/>
              <a:defRPr/>
            </a:pPr>
            <a:r>
              <a:rPr lang="ru-RU" b="1"/>
              <a:t>Государственная пошлина – 4000 руб .</a:t>
            </a:r>
            <a:r>
              <a:rPr lang="ru-RU"/>
              <a:t> </a:t>
            </a:r>
            <a:r>
              <a:rPr lang="ru-RU" b="1">
                <a:solidFill>
                  <a:srgbClr val="FF0000"/>
                </a:solidFill>
              </a:rPr>
              <a:t> </a:t>
            </a:r>
            <a:endParaRPr lang="ru-RU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endParaRPr lang="ru-RU" sz="2400" b="1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/>
              <a:t>ДАЛЬШЕ НАЧИНАЕТСЯ </a:t>
            </a:r>
          </a:p>
          <a:p>
            <a:pPr marL="0" indent="0" algn="ctr">
              <a:buNone/>
              <a:defRPr/>
            </a:pPr>
            <a:r>
              <a:rPr lang="ru-RU" b="1"/>
              <a:t>САМА РАБОТА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457200" indent="-457200">
              <a:defRPr/>
            </a:pPr>
            <a:endParaRPr lang="ru-RU" sz="2400" b="1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endParaRPr lang="ru-RU" sz="3600" b="1"/>
          </a:p>
          <a:p>
            <a:pPr marL="0" indent="0" algn="ctr">
              <a:buNone/>
              <a:defRPr/>
            </a:pPr>
            <a:endParaRPr lang="ru-RU" sz="3600" b="1"/>
          </a:p>
          <a:p>
            <a:pPr marL="0" indent="0" algn="ctr">
              <a:buNone/>
              <a:defRPr/>
            </a:pPr>
            <a:r>
              <a:rPr lang="ru-RU" sz="3600" b="1"/>
              <a:t>Ассоциация ТОС </a:t>
            </a:r>
            <a:endParaRPr/>
          </a:p>
          <a:p>
            <a:pPr marL="0" indent="0" algn="ctr">
              <a:buNone/>
              <a:defRPr/>
            </a:pPr>
            <a:r>
              <a:rPr lang="ru-RU" sz="3600" b="1"/>
              <a:t>Республики Алтай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38939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/>
            </a:pPr>
            <a:endParaRPr lang="ru-RU" sz="3600" b="1" dirty="0"/>
          </a:p>
          <a:p>
            <a:pPr marL="0" indent="0" algn="ctr">
              <a:buNone/>
              <a:defRPr/>
            </a:pPr>
            <a:endParaRPr lang="ru-RU" sz="3600" b="1" dirty="0"/>
          </a:p>
          <a:p>
            <a:pPr marL="0" indent="0" algn="ctr">
              <a:buNone/>
              <a:defRPr/>
            </a:pPr>
            <a:endParaRPr lang="ru-RU" sz="3600" b="1" dirty="0" smtClean="0"/>
          </a:p>
          <a:p>
            <a:pPr marL="0" indent="0" algn="ctr">
              <a:buNone/>
              <a:defRPr/>
            </a:pPr>
            <a:r>
              <a:rPr lang="en-US" sz="3600" b="1" dirty="0" smtClean="0"/>
              <a:t>TOS</a:t>
            </a:r>
            <a:r>
              <a:rPr lang="ru-RU" sz="3600" b="1" dirty="0" smtClean="0"/>
              <a:t>04.</a:t>
            </a:r>
            <a:r>
              <a:rPr lang="en-US" sz="3600" b="1" dirty="0" err="1" smtClean="0"/>
              <a:t>ru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612116" y="1196752"/>
            <a:ext cx="5440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ВСЕ МЕТОДИЧЕСКИЕ СЕМИНАРЫ </a:t>
            </a:r>
          </a:p>
          <a:p>
            <a:pPr algn="ctr"/>
            <a:r>
              <a:rPr lang="ru-RU" sz="2400" dirty="0" smtClean="0"/>
              <a:t>И ОБРАЗЦЫ ДОКУМЕНТОВ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59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3536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dirty="0" smtClean="0"/>
              <a:t>ТОС</a:t>
            </a:r>
            <a:r>
              <a:rPr lang="ru-RU" dirty="0" smtClean="0"/>
              <a:t>- это </a:t>
            </a:r>
            <a:r>
              <a:rPr lang="ru-RU" dirty="0"/>
              <a:t>объединение людей, которые проживают на определенной территории и которые неравнодушны к тому, что происходит на этой территории. </a:t>
            </a:r>
          </a:p>
          <a:p>
            <a:r>
              <a:rPr lang="ru-RU" b="1" dirty="0"/>
              <a:t>ТОС </a:t>
            </a:r>
            <a:r>
              <a:rPr lang="ru-RU" dirty="0"/>
              <a:t>– это современная «община», со своими правами и возможностями, он  объединяет соседей, чтобы совместными усилиями улучшать качество жизни на своей территории, а также, чтобы у граждан появились новые дополнительные возможности для развития своих территорий.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6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НКО\Ассоциация ТОС\ДИЗАЙН\2023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675"/>
            <a:ext cx="9144000" cy="51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800" dirty="0"/>
              <a:t>«Под территориальным общественным самоуправлением понимается самоорганизация граждан по месту их жительства на части территории поселения, … </a:t>
            </a:r>
            <a:r>
              <a:rPr lang="ru-RU" sz="2800" b="1" u="sng" dirty="0"/>
              <a:t>для самостоятельного и под свою ответственность</a:t>
            </a:r>
            <a:r>
              <a:rPr lang="ru-RU" sz="2800" dirty="0"/>
              <a:t> осуществления собственных инициатив по вопросам местного значения» (часть 1 статьи 27).»</a:t>
            </a:r>
          </a:p>
          <a:p>
            <a:pPr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0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ru-RU" dirty="0"/>
              <a:t>ТОС </a:t>
            </a:r>
            <a:endParaRPr dirty="0"/>
          </a:p>
          <a:p>
            <a:pPr>
              <a:defRPr/>
            </a:pPr>
            <a:r>
              <a:rPr lang="ru-RU" dirty="0"/>
              <a:t>не может охватывать всю территорию муниципального образования, </a:t>
            </a:r>
          </a:p>
          <a:p>
            <a:pPr>
              <a:defRPr/>
            </a:pPr>
            <a:r>
              <a:rPr lang="ru-RU" dirty="0"/>
              <a:t>не является органом власти, при этом является частью местного самоуправления как института демократии.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6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ru-RU" b="1"/>
              <a:t>ТОС по сути своей- это НКО</a:t>
            </a:r>
            <a:endParaRPr/>
          </a:p>
          <a:p>
            <a:pPr marL="0" indent="0">
              <a:buNone/>
              <a:defRPr/>
            </a:pPr>
            <a:endParaRPr lang="ru-RU" b="1"/>
          </a:p>
          <a:p>
            <a:pPr>
              <a:defRPr/>
            </a:pPr>
            <a:r>
              <a:rPr lang="ru-RU" b="1"/>
              <a:t>Может быть юридическим лицом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b="1"/>
              <a:t>Может быть без юридического лица</a:t>
            </a:r>
            <a:endParaRPr lang="ru-RU"/>
          </a:p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/>
              <a:t>Для чего нужно общественное самоуправление?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1800"/>
              <a:t>Основной задачей общественного самоуправления является улучшение жизни граждан на определенной территории своими «собственными руками». </a:t>
            </a:r>
            <a:endParaRPr/>
          </a:p>
          <a:p>
            <a:pPr marL="0" indent="0">
              <a:buNone/>
              <a:defRPr/>
            </a:pPr>
            <a:r>
              <a:rPr lang="ru-RU" sz="1800"/>
              <a:t>Кроме этого,</a:t>
            </a:r>
            <a:endParaRPr/>
          </a:p>
          <a:p>
            <a:pPr>
              <a:defRPr/>
            </a:pPr>
            <a:r>
              <a:rPr lang="ru-RU" sz="1800"/>
              <a:t>контроль за качеством уборки территории, </a:t>
            </a:r>
          </a:p>
          <a:p>
            <a:pPr>
              <a:defRPr/>
            </a:pPr>
            <a:r>
              <a:rPr lang="ru-RU" sz="1800"/>
              <a:t>организация работы по благоустройству и озеленению территории, </a:t>
            </a:r>
          </a:p>
          <a:p>
            <a:pPr>
              <a:defRPr/>
            </a:pPr>
            <a:r>
              <a:rPr lang="ru-RU" sz="1800"/>
              <a:t>созданию детских площадок, мест отдыха, физкультурно-оздоровительных комплексов, </a:t>
            </a:r>
          </a:p>
          <a:p>
            <a:pPr>
              <a:defRPr/>
            </a:pPr>
            <a:r>
              <a:rPr lang="ru-RU" sz="1800"/>
              <a:t>учреждение коммерческие и некоммерческие организации для осуществления  деятельности в интересах жителей территории общественного самоуправления.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69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/>
              <a:t>Как финансируется территориальное самоуправление?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За счёт личных средств жителей территории; </a:t>
            </a:r>
            <a:endParaRPr/>
          </a:p>
          <a:p>
            <a:pPr>
              <a:defRPr/>
            </a:pPr>
            <a:r>
              <a:rPr lang="ru-RU"/>
              <a:t>Бюджетные средства;</a:t>
            </a:r>
            <a:endParaRPr/>
          </a:p>
          <a:p>
            <a:pPr>
              <a:defRPr/>
            </a:pPr>
            <a:r>
              <a:rPr lang="ru-RU"/>
              <a:t>Гранты и целевое финансирование;</a:t>
            </a:r>
            <a:endParaRPr/>
          </a:p>
          <a:p>
            <a:pPr>
              <a:defRPr/>
            </a:pPr>
            <a:r>
              <a:rPr lang="ru-RU"/>
              <a:t>Добровольные пожертвования.</a:t>
            </a:r>
          </a:p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ПОЛЬЗА ОТ ТОС ДЛЯ ОБЩЕСТВА и ВЛАСТИ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2414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951</Words>
  <Application>Microsoft Office PowerPoint</Application>
  <PresentationFormat>Экран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чего нужно общественное самоуправление? </vt:lpstr>
      <vt:lpstr>Как финансируется территориальное самоуправление? </vt:lpstr>
      <vt:lpstr>ПОЛЬЗА ОТ ТОС ДЛЯ ОБЩЕСТВА и ВЛАСТИ</vt:lpstr>
      <vt:lpstr>Презентация PowerPoint</vt:lpstr>
      <vt:lpstr>Для населения самоуправляющейся территории:</vt:lpstr>
      <vt:lpstr>Для муниципального образования:</vt:lpstr>
      <vt:lpstr>Презентация PowerPoint</vt:lpstr>
      <vt:lpstr>Презентация PowerPoint</vt:lpstr>
      <vt:lpstr>10 шагов к созданию ТОС</vt:lpstr>
      <vt:lpstr>10 шагов к созданию ТОС</vt:lpstr>
      <vt:lpstr>10 шагов к созданию ТОС</vt:lpstr>
      <vt:lpstr>10 шагов к созданию ТОС</vt:lpstr>
      <vt:lpstr>10 шагов к созданию ТОС</vt:lpstr>
      <vt:lpstr>10 шагов к созданию ТОС</vt:lpstr>
      <vt:lpstr>10 шагов к созданию ТОС</vt:lpstr>
      <vt:lpstr>10 шагов к созданию ТОС</vt:lpstr>
      <vt:lpstr>10 шагов к созданию ТОС</vt:lpstr>
      <vt:lpstr>10 шагов к созданию ТОС</vt:lpstr>
      <vt:lpstr>10 шагов к созданию ТОС</vt:lpstr>
      <vt:lpstr>10 шагов к созданию ТОС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Фефелов</dc:creator>
  <cp:lastModifiedBy>Вадим</cp:lastModifiedBy>
  <cp:revision>4</cp:revision>
  <dcterms:created xsi:type="dcterms:W3CDTF">2023-07-05T07:51:24Z</dcterms:created>
  <dcterms:modified xsi:type="dcterms:W3CDTF">2023-07-05T17:34:29Z</dcterms:modified>
</cp:coreProperties>
</file>