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4" r:id="rId6"/>
    <p:sldId id="283" r:id="rId7"/>
    <p:sldId id="287" r:id="rId8"/>
    <p:sldId id="288" r:id="rId9"/>
    <p:sldId id="289" r:id="rId10"/>
    <p:sldId id="277" r:id="rId11"/>
    <p:sldId id="290" r:id="rId12"/>
    <p:sldId id="278" r:id="rId13"/>
    <p:sldId id="285" r:id="rId14"/>
    <p:sldId id="291" r:id="rId15"/>
    <p:sldId id="292" r:id="rId16"/>
    <p:sldId id="295" r:id="rId17"/>
    <p:sldId id="293" r:id="rId1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Grp="1" noChangeArrowheads="1"/>
          </p:cNvSpPr>
          <p:nvPr userDrawn="1"/>
        </p:nvSpPr>
        <p:spPr bwMode="auto">
          <a:xfrm>
            <a:off x="1797049" y="2291401"/>
            <a:ext cx="4089399" cy="4165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</a:ln>
        </p:spPr>
      </p:sp>
      <p:sp>
        <p:nvSpPr>
          <p:cNvPr id="14" name="Shape 1060"/>
          <p:cNvSpPr>
            <a:spLocks noGrp="1" noChangeArrowheads="1"/>
          </p:cNvSpPr>
          <p:nvPr userDrawn="1"/>
        </p:nvSpPr>
        <p:spPr bwMode="auto">
          <a:xfrm>
            <a:off x="982135" y="1839834"/>
            <a:ext cx="3008840" cy="131432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</a:ln>
        </p:spPr>
      </p:sp>
      <p:sp>
        <p:nvSpPr>
          <p:cNvPr id="15" name="Shape 1061"/>
          <p:cNvSpPr>
            <a:spLocks noGrp="1" noChangeArrowheads="1"/>
          </p:cNvSpPr>
          <p:nvPr userDrawn="1"/>
        </p:nvSpPr>
        <p:spPr bwMode="auto">
          <a:xfrm>
            <a:off x="4925273" y="4629133"/>
            <a:ext cx="4046643" cy="22317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</a:ln>
        </p:spPr>
      </p:sp>
      <p:sp>
        <p:nvSpPr>
          <p:cNvPr id="16" name="Shape 1062"/>
          <p:cNvSpPr>
            <a:spLocks noGrp="1" noChangeArrowheads="1"/>
          </p:cNvSpPr>
          <p:nvPr userDrawn="1"/>
        </p:nvSpPr>
        <p:spPr bwMode="auto">
          <a:xfrm>
            <a:off x="291890" y="6100774"/>
            <a:ext cx="3726390" cy="759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</a:ln>
        </p:spPr>
      </p:sp>
      <p:sp>
        <p:nvSpPr>
          <p:cNvPr id="17" name="Shape 1063"/>
          <p:cNvSpPr>
            <a:spLocks noGrp="1" noChangeArrowheads="1"/>
          </p:cNvSpPr>
          <p:nvPr userDrawn="1"/>
        </p:nvSpPr>
        <p:spPr bwMode="auto">
          <a:xfrm>
            <a:off x="0" y="3254701"/>
            <a:ext cx="1574799" cy="3343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491879" y="2708919"/>
            <a:ext cx="5040559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3446874" y="1808820"/>
            <a:ext cx="5040559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showMasterPhAnim="0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PhAnim="0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20574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9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PhAnim="0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1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showMasterPhAnim="0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1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600201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showMasterPhAnim="0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4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7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7" y="2174874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showMasterPhAnim="0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7304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49" y="27305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2" y="1435102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PhAnim="0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7" y="612774"/>
            <a:ext cx="54864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Grp="1" noChangeArrowheads="1"/>
          </p:cNvSpPr>
          <p:nvPr userDrawn="1"/>
        </p:nvSpPr>
        <p:spPr bwMode="auto">
          <a:xfrm>
            <a:off x="3732529" y="2"/>
            <a:ext cx="2293619" cy="8937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</a:ln>
        </p:spPr>
      </p:sp>
      <p:sp>
        <p:nvSpPr>
          <p:cNvPr id="8" name="Shape 1060"/>
          <p:cNvSpPr>
            <a:spLocks noGrp="1" noChangeArrowheads="1"/>
          </p:cNvSpPr>
          <p:nvPr userDrawn="1"/>
        </p:nvSpPr>
        <p:spPr bwMode="auto">
          <a:xfrm>
            <a:off x="-18509" y="1"/>
            <a:ext cx="1049654" cy="17975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</a:ln>
        </p:spPr>
      </p:sp>
      <p:sp>
        <p:nvSpPr>
          <p:cNvPr id="9" name="Shape 1061"/>
          <p:cNvSpPr>
            <a:spLocks noGrp="1" noChangeArrowheads="1"/>
          </p:cNvSpPr>
          <p:nvPr userDrawn="1"/>
        </p:nvSpPr>
        <p:spPr bwMode="auto">
          <a:xfrm>
            <a:off x="1228092" y="1"/>
            <a:ext cx="2879724" cy="2609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1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51"/>
            <a:ext cx="289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199" y="6356351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 panose="020B0604020202020204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 panose="020B0604020202020204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 panose="020B0604020202020204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 panose="020B0604020202020204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 panose="020B0604020202020204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3" descr="фо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124585"/>
            <a:ext cx="8641080" cy="486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4400" b="0" i="0" u="none" strike="noStrike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cs typeface="Arial" panose="020B0604020202020204"/>
              </a:rPr>
              <a:t>Популяризация движения ТОС среди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1633187" name="Рисунок 321633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925955" y="1866265"/>
            <a:ext cx="5755005" cy="383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3171337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cs typeface="Arial" panose="020B0604020202020204"/>
              </a:rPr>
              <a:t>Фестиваль дворовых игр «ТОСовка»</a:t>
            </a:r>
            <a:endParaRPr lang="ru-RU"/>
          </a:p>
        </p:txBody>
      </p:sp>
      <p:sp>
        <p:nvSpPr>
          <p:cNvPr id="161351854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934547" name="Рисунок 1126934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960245" y="1701165"/>
            <a:ext cx="5794375" cy="405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Помощь в создании ТОС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57272707" name="Рисунок 7572727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600687" y="1600200"/>
            <a:ext cx="6361724" cy="293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cs typeface="Arial" panose="020B0604020202020204"/>
              </a:rPr>
              <a:t> Система методической и консультационной поддержки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0" name="Picture 2" descr="K:\НКО\Ассоциация ТОС\ТЕКУЩАЯ ДЕЯТЕЛЬНОСТЬ\2023 год\Методический семинар Горно-Алтайск 2023\ко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045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889465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Обучение членов ТОС</a:t>
            </a:r>
            <a:endParaRPr lang="ru-RU"/>
          </a:p>
        </p:txBody>
      </p:sp>
      <p:sp>
        <p:nvSpPr>
          <p:cNvPr id="13823515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27940298" name="Рисунок 8279402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801199" y="1433432"/>
            <a:ext cx="5705474" cy="4279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населением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Повысить интерес широких слоев населения к возможности решения своих проблем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Выявить гражданских активистов, потенциально готовых к созданию ТОС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Поддержка и прояснение механизмов создания ТОС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Поддержка на этапах создания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Поддержка и партнерство в процессе уставной деятельности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Повышение значимости </a:t>
            </a:r>
            <a:r>
              <a:rPr lang="ru-RU" dirty="0" err="1" smtClean="0"/>
              <a:t>ТОСовского</a:t>
            </a:r>
            <a:r>
              <a:rPr lang="ru-RU" dirty="0" smtClean="0"/>
              <a:t> движения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Региональный Форум ТОС</a:t>
            </a:r>
            <a:endParaRPr lang="ru-RU" dirty="0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/>
              <a:t>«</a:t>
            </a:r>
            <a:r>
              <a:rPr lang="ru-RU" sz="3600" dirty="0"/>
              <a:t>Технологии повышения гражданской активности и создание ТОС в районах Республики Алтай	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8760943" name="Рисунок 2087609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620225" y="1417638"/>
            <a:ext cx="5390174" cy="3850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Ассоциация ТОС РА</a:t>
            </a:r>
            <a:endParaRPr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400" dirty="0"/>
              <a:t>Создана в феврале 2022 года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Создана по инициативе Совета глав муниципальных образований РА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Создана по личному поручению Главы РА, Председателя Правительства РА – О.Л. </a:t>
            </a:r>
            <a:r>
              <a:rPr lang="ru-RU" sz="2400" dirty="0" err="1"/>
              <a:t>Хорохордина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Член Общероссийской Ассоциации </a:t>
            </a:r>
            <a:r>
              <a:rPr lang="ru-RU" sz="2400" dirty="0" smtClean="0"/>
              <a:t>ТОС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Активно участвуем в </a:t>
            </a:r>
            <a:r>
              <a:rPr lang="ru-RU" sz="2400" dirty="0" err="1" smtClean="0"/>
              <a:t>грантовых</a:t>
            </a:r>
            <a:r>
              <a:rPr lang="ru-RU" sz="2400" dirty="0" smtClean="0"/>
              <a:t> конкурсах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Единственная профильная организация, занимающая развитием ТОС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2 направления: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Работа с властью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Работа с населением (гражданские активисты и инициативные граждане) 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ВЛАСТЬЮ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Совершенствование нормативно-правовой базы по развитию ТОС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Популяризация движения ТОС среди органов местного самоуправления, депутатского корпуса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«Лоббирование» интересов ТОС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Обсуждение вопросов по развитию ТОС на уровне Главы Республики Алтай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СНИЖЕНИЕ АДМИНИСТРАТИВНЫХ БАРЬЕРОВ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населением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«День соседей»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64524839" name="Рисунок 7645248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411730" y="1700530"/>
            <a:ext cx="4966335" cy="331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1372</Words>
  <Application>WPS Presentation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Turtle</vt:lpstr>
      <vt:lpstr>PowerPoint 演示文稿</vt:lpstr>
      <vt:lpstr>«Технологии повышения гражданской активности и создание ТОС в районах Республики Алтай	»</vt:lpstr>
      <vt:lpstr>PowerPoint 演示文稿</vt:lpstr>
      <vt:lpstr>Ассоциация ТОС РА</vt:lpstr>
      <vt:lpstr>МЕТОДИКА РАБОТЫ</vt:lpstr>
      <vt:lpstr>РАБОТА С ВЛАСТЬЮ</vt:lpstr>
      <vt:lpstr>СНИЖЕНИЕ АДМИНИСТРАТИВНЫХ БАРЬЕРОВ</vt:lpstr>
      <vt:lpstr>Работа с населением</vt:lpstr>
      <vt:lpstr>«День соседей»</vt:lpstr>
      <vt:lpstr> Популяризация движения ТОС среди населения</vt:lpstr>
      <vt:lpstr>Фестиваль дворовых игр «ТОСовка»</vt:lpstr>
      <vt:lpstr>Помощь в создании ТОС</vt:lpstr>
      <vt:lpstr> Система методической и консультационной поддержки</vt:lpstr>
      <vt:lpstr>Обучение членов ТОС</vt:lpstr>
      <vt:lpstr>Работа с населением</vt:lpstr>
      <vt:lpstr>Региональный Форум ТОС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User</cp:lastModifiedBy>
  <cp:revision>14</cp:revision>
  <dcterms:created xsi:type="dcterms:W3CDTF">2022-11-17T18:46:00Z</dcterms:created>
  <dcterms:modified xsi:type="dcterms:W3CDTF">2023-07-12T06:22:27Z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C7D396376ECD4193A378453639273C27</vt:lpwstr>
  </property>
  <property fmtid="{D5CDD505-2E9C-101B-9397-08002B2CF9AE}" pid="3" name="KSOProductBuildVer">
    <vt:lpwstr>1033-11.2.0.11219</vt:lpwstr>
  </property>
</Properties>
</file>